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8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поступления, тыс. руб.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Дотации на выравнивание уровня бюджетнойобеспеченности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 от физических и юридических лиц</c:v>
                </c:pt>
                <c:pt idx="5">
                  <c:v>Доходы от возврата неиспользованных остатков субсидий на 01.01.2020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11520.9</c:v>
                </c:pt>
                <c:pt idx="1">
                  <c:v>11993.2</c:v>
                </c:pt>
                <c:pt idx="2">
                  <c:v>161.19999999999999</c:v>
                </c:pt>
                <c:pt idx="3">
                  <c:v>708.5</c:v>
                </c:pt>
                <c:pt idx="4">
                  <c:v>97.9</c:v>
                </c:pt>
                <c:pt idx="5">
                  <c:v>17.899999999999999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48264457508326097"/>
          <c:y val="0.24422855953142367"/>
          <c:w val="0.50848789429553398"/>
          <c:h val="0.68864544550481066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доходы, %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Земельный налог</c:v>
                </c:pt>
                <c:pt idx="1">
                  <c:v>Налог на дохоы физических лиц</c:v>
                </c:pt>
                <c:pt idx="2">
                  <c:v>Доходы от уплаты акцизов на нефтепродукты</c:v>
                </c:pt>
                <c:pt idx="3">
                  <c:v>Аренда имущества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35.800000000000011</c:v>
                </c:pt>
                <c:pt idx="1">
                  <c:v>29.7</c:v>
                </c:pt>
                <c:pt idx="2">
                  <c:v>11.8</c:v>
                </c:pt>
                <c:pt idx="3">
                  <c:v>9.4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48264457508326114"/>
          <c:y val="0.24422855953142381"/>
          <c:w val="0.50848789429553398"/>
          <c:h val="0.6886454455048109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layout/>
      <c:txPr>
        <a:bodyPr/>
        <a:lstStyle/>
        <a:p>
          <a:pPr>
            <a:defRPr sz="20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1566382545163129E-2"/>
          <c:y val="0.18969304866872078"/>
          <c:w val="0.57077066366623597"/>
          <c:h val="0.75251021782483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за 2020 год, %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"Жилищно-коммунальное хозяйство"</c:v>
                </c:pt>
                <c:pt idx="1">
                  <c:v>"Общегосударственные вопросы"</c:v>
                </c:pt>
                <c:pt idx="2">
                  <c:v>"Культура"</c:v>
                </c:pt>
                <c:pt idx="3">
                  <c:v>"Дорожный фонд"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48.4</c:v>
                </c:pt>
                <c:pt idx="1">
                  <c:v>24.2</c:v>
                </c:pt>
                <c:pt idx="2">
                  <c:v>11.9</c:v>
                </c:pt>
                <c:pt idx="3">
                  <c:v>15.5</c:v>
                </c:pt>
              </c:numCache>
            </c:numRef>
          </c:val>
        </c:ser>
        <c:dLbls>
          <c:dLblPos val="bestFit"/>
          <c:showVal val="1"/>
        </c:dLbls>
      </c:pie3DChart>
    </c:plotArea>
    <c:legend>
      <c:legendPos val="r"/>
      <c:layout>
        <c:manualLayout>
          <c:xMode val="edge"/>
          <c:yMode val="edge"/>
          <c:x val="0.64750148761784077"/>
          <c:y val="0.28571021813059094"/>
          <c:w val="0.34122638636860447"/>
          <c:h val="0.4208463500561435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495983" y="1449859"/>
            <a:ext cx="6152030" cy="7908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Отчет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64757" y="2561968"/>
            <a:ext cx="8814486" cy="1764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об итогах исполнения бюджета муниципального образования </a:t>
            </a:r>
            <a:r>
              <a:rPr lang="ru-RU" sz="2400" b="1" dirty="0" err="1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Гостицкое</a:t>
            </a:r>
            <a:r>
              <a:rPr lang="ru-RU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сельское поселение </a:t>
            </a:r>
            <a:br>
              <a:rPr lang="ru-RU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r>
              <a:rPr lang="ru-RU" sz="2400" b="1" dirty="0" err="1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Сланцевского</a:t>
            </a:r>
            <a:r>
              <a:rPr lang="ru-RU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муниципального района Ленинградской области </a:t>
            </a:r>
            <a:br>
              <a:rPr lang="ru-RU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за 2020 год</a:t>
            </a:r>
            <a:endParaRPr lang="ru-RU" sz="2400" b="1" dirty="0">
              <a:ln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3075" name="Picture 3" descr="C:\Users\User\AppData\Local\Temp\_ger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0206" y="4234248"/>
            <a:ext cx="1433961" cy="16969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365124"/>
            <a:ext cx="7886700" cy="37441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Спасибо за</a:t>
            </a:r>
            <a:b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внимание!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736560"/>
          </a:xfrm>
        </p:spPr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67788"/>
            <a:ext cx="7886700" cy="50091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600" b="1" dirty="0" smtClean="0"/>
              <a:t>Безвозмездные поступления</a:t>
            </a:r>
            <a:r>
              <a:rPr lang="ru-RU" sz="1600" dirty="0" smtClean="0"/>
              <a:t> составили 88,8 % от общих доходов бюджета </a:t>
            </a:r>
            <a:r>
              <a:rPr lang="ru-RU" sz="1600" dirty="0" err="1" smtClean="0"/>
              <a:t>Гостицкого</a:t>
            </a:r>
            <a:r>
              <a:rPr lang="ru-RU" sz="1600" dirty="0" smtClean="0"/>
              <a:t> сельского поселения. 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b="1" dirty="0" smtClean="0"/>
              <a:t>Налоговые и неналоговые доходы</a:t>
            </a:r>
            <a:r>
              <a:rPr lang="ru-RU" sz="1600" dirty="0" smtClean="0"/>
              <a:t> в 2020 году составили 11,2 % доходной части бюджета и зачислены в бюджет  в сумме 3 101,0 тыс. руб. или 86,9 % к плану.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8473" y="1608462"/>
          <a:ext cx="8207566" cy="2379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16805" y="4478356"/>
          <a:ext cx="8207566" cy="2219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6560"/>
          </a:xfrm>
        </p:spPr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509310"/>
            <a:ext cx="7886700" cy="48804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Прочие поступления от использования имущества</a:t>
            </a:r>
            <a:r>
              <a:rPr lang="ru-RU" sz="1800" dirty="0" smtClean="0"/>
              <a:t> (плата за наем жилых помещений) зачислены в бюджет в сумме 105,0 тыс. руб. или 102,7 % к плану 2020 года. К аналогичному периоду 2019 года поступления уменьшились на 24,0 %, что связано с ростом задолженности населения по плате за наем жилых помещений.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 Доходы от реализации имущества</a:t>
            </a:r>
            <a:r>
              <a:rPr lang="ru-RU" sz="1800" dirty="0" smtClean="0"/>
              <a:t> поступили в сумме 160,0 тыс. руб. или 100,3 % к плану 2020 года. В отчетном периоде поступают суммы по договору купли - продажи ½ доли квартиры, оплата производится в рассрочку равными долями на 22 месяца.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Штрафы, санкции, возмещение ущерба</a:t>
            </a:r>
            <a:r>
              <a:rPr lang="ru-RU" sz="1800" dirty="0" smtClean="0"/>
              <a:t> поступили в бюджет поселения в сумме 61,1 тыс. руб., в том числе: 4,0 тыс. руб. -  по результатам работы административной комиссии, 57,1 тыс. руб. – неустойки, уплаченные в случае просрочки исполнения обязательств, предусмотренных государственным (муниципальным) контрактом.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2493"/>
          </a:xfrm>
        </p:spPr>
        <p:txBody>
          <a:bodyPr/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90670"/>
            <a:ext cx="7886700" cy="54643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Расходная </a:t>
            </a:r>
            <a:r>
              <a:rPr lang="ru-RU" dirty="0" smtClean="0"/>
              <a:t>часть бюджета за 2020 год выполнена на 96,1 %, при плане 29 071,4 тыс. руб. исполнение составило 27 947,5 тыс. руб.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Без </a:t>
            </a:r>
            <a:r>
              <a:rPr lang="ru-RU" dirty="0" smtClean="0"/>
              <a:t>исполнения остались запланированные на 2020 год расходы в сумме 1 123,9 тыс. руб., основные из них: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708,7 </a:t>
            </a:r>
            <a:r>
              <a:rPr lang="ru-RU" dirty="0" smtClean="0"/>
              <a:t>тыс. руб. или 63,1 % от общей суммы неисполненных плановых ассигнований – расходы по подразделу </a:t>
            </a:r>
            <a:r>
              <a:rPr lang="ru-RU" b="1" dirty="0" smtClean="0"/>
              <a:t>0801</a:t>
            </a:r>
            <a:r>
              <a:rPr lang="ru-RU" dirty="0" smtClean="0"/>
              <a:t> «Культура» - расходы на содержание муниципальных учреждений культуры;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173,9 </a:t>
            </a:r>
            <a:r>
              <a:rPr lang="ru-RU" dirty="0" smtClean="0"/>
              <a:t>тыс. руб. или 15,5 % – расходы по подразделу </a:t>
            </a:r>
            <a:r>
              <a:rPr lang="ru-RU" b="1" dirty="0" smtClean="0"/>
              <a:t>0409</a:t>
            </a:r>
            <a:r>
              <a:rPr lang="ru-RU" dirty="0" smtClean="0"/>
              <a:t> «Дорожное хозяйство (дорожные фонды)» - расходы на содержание дорог общего пользования местного значения;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104,9 </a:t>
            </a:r>
            <a:r>
              <a:rPr lang="ru-RU" dirty="0" smtClean="0"/>
              <a:t>тыс. руб.  или 9,3 % – расходы по подразделу </a:t>
            </a:r>
            <a:r>
              <a:rPr lang="ru-RU" b="1" dirty="0" smtClean="0"/>
              <a:t>0104</a:t>
            </a:r>
            <a:r>
              <a:rPr lang="ru-RU" dirty="0" smtClean="0"/>
              <a:t> «Функционирование Правительства РФ, высших исполнительных органов государственной власти субъектов РФ, местных администраций» - расходы на функционирование администрации поселения.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81474"/>
          </a:xfrm>
        </p:spPr>
        <p:txBody>
          <a:bodyPr/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4236" y="1481769"/>
          <a:ext cx="8824511" cy="523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81474"/>
          </a:xfrm>
        </p:spPr>
        <p:txBody>
          <a:bodyPr/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28650" y="1366092"/>
            <a:ext cx="7886700" cy="481087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На </a:t>
            </a:r>
            <a:r>
              <a:rPr lang="ru-RU" dirty="0" smtClean="0"/>
              <a:t>2020 год администрацией </a:t>
            </a:r>
            <a:r>
              <a:rPr lang="ru-RU" dirty="0" err="1" smtClean="0"/>
              <a:t>Гостицкого</a:t>
            </a:r>
            <a:r>
              <a:rPr lang="ru-RU" dirty="0" smtClean="0"/>
              <a:t> сельского поселения утверждена одна муниципальная программа «Развитие </a:t>
            </a:r>
            <a:r>
              <a:rPr lang="ru-RU" dirty="0" err="1" smtClean="0"/>
              <a:t>Гостицкого</a:t>
            </a:r>
            <a:r>
              <a:rPr lang="ru-RU" dirty="0" smtClean="0"/>
              <a:t> сельского поселения», расходы по программе за 2020 год составили 27 911,1 тыс. руб. или 96,1 % от плана.  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6608" y="3029639"/>
          <a:ext cx="8306716" cy="305167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35658"/>
                <a:gridCol w="1260960"/>
                <a:gridCol w="1260960"/>
                <a:gridCol w="1199490"/>
                <a:gridCol w="1149648"/>
              </a:tblGrid>
              <a:tr h="5578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Наименование </a:t>
                      </a:r>
                      <a:r>
                        <a:rPr lang="ru-RU" sz="1600" dirty="0"/>
                        <a:t>направления расходов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2020 год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Предусмотрено,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 тыс. руб.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Исполнено, тыс.руб. 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% исполнения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Структура расходов, %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1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/>
                        <a:t>- расходы в рамках муниципальной программы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29 034,7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27 911,1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96,1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99,9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- </a:t>
                      </a:r>
                      <a:r>
                        <a:rPr lang="ru-RU" sz="1600" dirty="0" err="1"/>
                        <a:t>непрограммные</a:t>
                      </a:r>
                      <a:r>
                        <a:rPr lang="ru-RU" sz="1600" dirty="0"/>
                        <a:t> расходы бюджета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/>
                        <a:t>36,7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36,4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99,2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Общий итог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/>
                        <a:t>29 071,4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/>
                        <a:t>27 947,5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96,1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/>
                        <a:t>100,0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3388"/>
            <a:ext cx="7886700" cy="1145754"/>
          </a:xfrm>
        </p:spPr>
        <p:txBody>
          <a:bodyPr/>
          <a:lstStyle/>
          <a:p>
            <a:r>
              <a:rPr lang="ru-RU" dirty="0" smtClean="0"/>
              <a:t>Информация о кредиторской и дебиторской задолженности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2800" indent="-1728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ea typeface="Times New Roman"/>
              </a:rPr>
              <a:t> Текущая </a:t>
            </a:r>
            <a:r>
              <a:rPr lang="ru-RU" b="1" dirty="0" smtClean="0">
                <a:ea typeface="Times New Roman"/>
              </a:rPr>
              <a:t>кредиторская задолженность</a:t>
            </a:r>
            <a:r>
              <a:rPr lang="ru-RU" dirty="0" smtClean="0">
                <a:ea typeface="Times New Roman"/>
              </a:rPr>
              <a:t> поселения по состоянию на 01.01.2021 г. отсутствует.</a:t>
            </a:r>
          </a:p>
          <a:p>
            <a:pPr marL="172800" indent="-1728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540385" algn="l"/>
              </a:tabLst>
            </a:pPr>
            <a:r>
              <a:rPr lang="ru-RU" b="1" dirty="0" smtClean="0">
                <a:ea typeface="Times New Roman"/>
              </a:rPr>
              <a:t> Просроченной </a:t>
            </a:r>
            <a:r>
              <a:rPr lang="ru-RU" b="1" dirty="0" smtClean="0">
                <a:ea typeface="Times New Roman"/>
              </a:rPr>
              <a:t>кредиторской задолженности</a:t>
            </a:r>
            <a:r>
              <a:rPr lang="ru-RU" dirty="0" smtClean="0">
                <a:ea typeface="Times New Roman"/>
              </a:rPr>
              <a:t> по состоянию на 01.01.2021 г. нет.</a:t>
            </a:r>
          </a:p>
          <a:p>
            <a:pPr marL="172800" indent="-1728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ea typeface="Times New Roman"/>
              </a:rPr>
              <a:t> Дебиторская </a:t>
            </a:r>
            <a:r>
              <a:rPr lang="ru-RU" b="1" dirty="0" smtClean="0">
                <a:ea typeface="Times New Roman"/>
              </a:rPr>
              <a:t>задолженность</a:t>
            </a:r>
            <a:r>
              <a:rPr lang="ru-RU" dirty="0" smtClean="0">
                <a:ea typeface="Times New Roman"/>
              </a:rPr>
              <a:t> на конец отчетного периода составила – </a:t>
            </a:r>
            <a:r>
              <a:rPr lang="ru-RU" b="1" u="sng" dirty="0" smtClean="0">
                <a:ea typeface="Times New Roman"/>
              </a:rPr>
              <a:t>4 114,2 тыс.  руб.</a:t>
            </a:r>
            <a:r>
              <a:rPr lang="ru-RU" dirty="0" smtClean="0">
                <a:ea typeface="Times New Roman"/>
              </a:rPr>
              <a:t>, в том числе: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 smtClean="0">
                <a:ea typeface="Times New Roman"/>
              </a:rPr>
              <a:t>расчеты по платежам в бюджеты – 91,8 тыс. руб.;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 smtClean="0">
                <a:ea typeface="Times New Roman"/>
              </a:rPr>
              <a:t>авансы поставщикам и подрядчикам за выполненные и оказанные услуги </a:t>
            </a:r>
            <a:r>
              <a:rPr lang="ru-RU" dirty="0" smtClean="0">
                <a:ea typeface="Times New Roman"/>
              </a:rPr>
              <a:t>– 134,5 </a:t>
            </a:r>
            <a:r>
              <a:rPr lang="ru-RU" dirty="0" smtClean="0">
                <a:ea typeface="Times New Roman"/>
              </a:rPr>
              <a:t>тыс. руб., в том числе:</a:t>
            </a:r>
          </a:p>
          <a:p>
            <a:pPr marL="1028700" lvl="2" indent="-342900" algn="just">
              <a:spcBef>
                <a:spcPts val="600"/>
              </a:spcBef>
              <a:buSzPts val="800"/>
              <a:buFont typeface="Symbol"/>
              <a:buChar char=""/>
              <a:tabLst>
                <a:tab pos="678815" algn="l"/>
              </a:tabLst>
            </a:pPr>
            <a:r>
              <a:rPr lang="ru-RU" sz="2100" i="1" dirty="0" smtClean="0">
                <a:ea typeface="Times New Roman"/>
              </a:rPr>
              <a:t>коммунальные услуги (электроэнергия) – 94,4 тыс. руб.;</a:t>
            </a:r>
            <a:endParaRPr lang="ru-RU" sz="2100" dirty="0" smtClean="0">
              <a:ea typeface="Times New Roman"/>
            </a:endParaRPr>
          </a:p>
          <a:p>
            <a:pPr marL="1028700" lvl="2" indent="-342900" algn="just">
              <a:spcBef>
                <a:spcPts val="600"/>
              </a:spcBef>
              <a:buSzPts val="800"/>
              <a:buFont typeface="Symbol"/>
              <a:buChar char=""/>
              <a:tabLst>
                <a:tab pos="678815" algn="l"/>
              </a:tabLst>
            </a:pPr>
            <a:r>
              <a:rPr lang="ru-RU" sz="2100" i="1" dirty="0" smtClean="0">
                <a:ea typeface="Times New Roman"/>
              </a:rPr>
              <a:t>услуги связи – 7,1 тыс. руб.;</a:t>
            </a:r>
            <a:endParaRPr lang="ru-RU" sz="2100" dirty="0" smtClean="0">
              <a:ea typeface="Times New Roman"/>
            </a:endParaRPr>
          </a:p>
          <a:p>
            <a:pPr marL="1028700" lvl="2" indent="-342900" algn="just">
              <a:spcBef>
                <a:spcPts val="600"/>
              </a:spcBef>
              <a:buSzPts val="800"/>
              <a:buFont typeface="Symbol"/>
              <a:buChar char=""/>
              <a:tabLst>
                <a:tab pos="678815" algn="l"/>
              </a:tabLst>
            </a:pPr>
            <a:r>
              <a:rPr lang="ru-RU" sz="2100" i="1" dirty="0" smtClean="0">
                <a:ea typeface="Times New Roman"/>
              </a:rPr>
              <a:t>актуализация схемы теплоснабжения – 33,0 тыс. руб.;</a:t>
            </a:r>
            <a:endParaRPr lang="ru-RU" sz="2100" dirty="0" smtClean="0">
              <a:ea typeface="Times New Roman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 smtClean="0">
                <a:ea typeface="Times New Roman"/>
              </a:rPr>
              <a:t>расчеты с плательщиками доходов от собственности (арендная плата) – 181,0 тыс. руб.;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 smtClean="0">
                <a:ea typeface="Times New Roman"/>
              </a:rPr>
              <a:t>расчеты по поступлениям из других бюджетов и другим бюджетам бюджетной системы РФ – 3 706,9 тыс. руб.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8084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Источники покрытия дефицита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98294"/>
            <a:ext cx="7886700" cy="506775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В </a:t>
            </a:r>
            <a:r>
              <a:rPr lang="ru-RU" dirty="0" smtClean="0"/>
              <a:t>связи с невыполнением плана по доходам на 467,7 тыс. руб. и невыполнением плана по расходам на 1 123,9 тыс. руб., при плановом дефиците бюджета за 2020 год в сумме 1 003,0 тыс. руб., фактически по итогам отчетного периода сложился дефицит бюджета в сумме 346,9 тыс. руб. В связи с этим уменьшились остатки средств на счете бюджета на 346,9 тыс. руб., в т.ч. за счет налоговых, неналоговых доходов бюджета, дотаций уменьшились на 229,3 тыс. руб., за счет целевых межбюджетных трансфертов остатки уменьшились на 117,6 тыс. руб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Остатки </a:t>
            </a:r>
            <a:r>
              <a:rPr lang="ru-RU" dirty="0" smtClean="0"/>
              <a:t>средств на счетах составили:</a:t>
            </a:r>
          </a:p>
          <a:p>
            <a:pPr lvl="1">
              <a:buFont typeface="Wingdings" pitchFamily="2" charset="2"/>
              <a:buChar char="§"/>
            </a:pPr>
            <a:r>
              <a:rPr lang="ru-RU" sz="2100" b="1" dirty="0" smtClean="0"/>
              <a:t>на 01.01.2020 г.</a:t>
            </a:r>
            <a:r>
              <a:rPr lang="ru-RU" sz="2100" dirty="0" smtClean="0"/>
              <a:t> – 1 025,7 тыс. руб., в том числе: за счет налоговых, неналоговых доходов бюджета, дотаций – 907,5  тыс. руб., за счет средств безвозмездных поступлений из вышестоящих и других бюджетов – 118,2 тыс. руб.</a:t>
            </a:r>
          </a:p>
          <a:p>
            <a:pPr lvl="1">
              <a:buFont typeface="Wingdings" pitchFamily="2" charset="2"/>
              <a:buChar char="§"/>
            </a:pPr>
            <a:r>
              <a:rPr lang="ru-RU" sz="2100" b="1" dirty="0" smtClean="0"/>
              <a:t>на 01.01.2021 г.</a:t>
            </a:r>
            <a:r>
              <a:rPr lang="ru-RU" sz="2100" dirty="0" smtClean="0"/>
              <a:t> – 678,8 тыс. руб., в том числе: за счет налоговых, неналоговых доходов бюджета, дотаций – 678,2 тыс. руб., за счет средств безвозмездных поступлений из вышестоящих и других бюджетов  – 0,6 тыс. руб</a:t>
            </a:r>
            <a:r>
              <a:rPr lang="ru-RU" sz="21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Муниципального </a:t>
            </a:r>
            <a:r>
              <a:rPr lang="ru-RU" dirty="0" smtClean="0"/>
              <a:t>долга на конец отчетного периода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2999"/>
          </a:xfrm>
        </p:spPr>
        <p:txBody>
          <a:bodyPr/>
          <a:lstStyle/>
          <a:p>
            <a:r>
              <a:rPr lang="ru-RU" dirty="0" smtClean="0"/>
              <a:t>Приоритетные задачи </a:t>
            </a:r>
            <a:r>
              <a:rPr lang="ru-RU" dirty="0" smtClean="0"/>
              <a:t>на 2021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542361"/>
            <a:ext cx="7886700" cy="4968608"/>
          </a:xfrm>
        </p:spPr>
        <p:txBody>
          <a:bodyPr>
            <a:normAutofit/>
          </a:bodyPr>
          <a:lstStyle/>
          <a:p>
            <a:r>
              <a:rPr lang="ru-RU" dirty="0" smtClean="0"/>
              <a:t>Увеличение налогооблагаемой </a:t>
            </a:r>
            <a:r>
              <a:rPr lang="ru-RU" dirty="0" smtClean="0"/>
              <a:t>базы и привлечение дополнительных доходов в бюджет поселения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Привлечение дополнительных </a:t>
            </a:r>
            <a:r>
              <a:rPr lang="ru-RU" dirty="0" smtClean="0"/>
              <a:t>средств, путем обеспечения участия поселения в региональных  программах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Продолжение работы по </a:t>
            </a:r>
            <a:r>
              <a:rPr lang="ru-RU" dirty="0" smtClean="0"/>
              <a:t>благоустройству территорий населенных пунктов сельского </a:t>
            </a:r>
            <a:r>
              <a:rPr lang="ru-RU" dirty="0" smtClean="0"/>
              <a:t>поселения;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 smtClean="0"/>
              <a:t>и проведение выборов депутатов в </a:t>
            </a:r>
            <a:r>
              <a:rPr lang="ru-RU" dirty="0" smtClean="0"/>
              <a:t>ЗАГС </a:t>
            </a:r>
            <a:r>
              <a:rPr lang="ru-RU" dirty="0" smtClean="0"/>
              <a:t>Ленинградской  области и Государственную Думу, в сентябре 2021 </a:t>
            </a:r>
            <a:r>
              <a:rPr lang="ru-RU" dirty="0" smtClean="0"/>
              <a:t>года;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 smtClean="0"/>
              <a:t>и проведение Всероссийской переписи населения в октябре 2021 </a:t>
            </a:r>
            <a:r>
              <a:rPr lang="ru-RU" dirty="0" smtClean="0"/>
              <a:t>года;</a:t>
            </a:r>
            <a:endParaRPr lang="ru-RU" dirty="0" smtClean="0"/>
          </a:p>
          <a:p>
            <a:r>
              <a:rPr lang="ru-RU" dirty="0" smtClean="0"/>
              <a:t>Участие </a:t>
            </a:r>
            <a:r>
              <a:rPr lang="ru-RU" dirty="0" smtClean="0"/>
              <a:t>в программе Комитета по </a:t>
            </a:r>
            <a:r>
              <a:rPr lang="ru-RU" dirty="0" smtClean="0"/>
              <a:t>ТЭК </a:t>
            </a:r>
            <a:r>
              <a:rPr lang="ru-RU" dirty="0" smtClean="0"/>
              <a:t>по выполнению мероприятий по обеспечению устойчивого функционирования объектов </a:t>
            </a:r>
            <a:r>
              <a:rPr lang="ru-RU" dirty="0" smtClean="0"/>
              <a:t>теплоснабжения.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444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Доходы</vt:lpstr>
      <vt:lpstr>Доходы</vt:lpstr>
      <vt:lpstr>Расходы</vt:lpstr>
      <vt:lpstr>Расходы</vt:lpstr>
      <vt:lpstr>Расходы</vt:lpstr>
      <vt:lpstr>Информация о кредиторской и дебиторской задолженности</vt:lpstr>
      <vt:lpstr>Источники покрытия дефицита бюджета</vt:lpstr>
      <vt:lpstr>Приоритетные задачи на 2021 год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78</cp:revision>
  <dcterms:created xsi:type="dcterms:W3CDTF">2014-11-21T11:00:06Z</dcterms:created>
  <dcterms:modified xsi:type="dcterms:W3CDTF">2021-07-21T12:00:54Z</dcterms:modified>
</cp:coreProperties>
</file>